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</p:sldMasterIdLst>
  <p:notesMasterIdLst>
    <p:notesMasterId r:id="rId33"/>
  </p:notesMasterIdLst>
  <p:handoutMasterIdLst>
    <p:handoutMasterId r:id="rId34"/>
  </p:handoutMasterIdLst>
  <p:sldIdLst>
    <p:sldId id="306" r:id="rId3"/>
    <p:sldId id="343" r:id="rId4"/>
    <p:sldId id="427" r:id="rId5"/>
    <p:sldId id="405" r:id="rId6"/>
    <p:sldId id="447" r:id="rId7"/>
    <p:sldId id="445" r:id="rId8"/>
    <p:sldId id="438" r:id="rId9"/>
    <p:sldId id="440" r:id="rId10"/>
    <p:sldId id="429" r:id="rId11"/>
    <p:sldId id="448" r:id="rId12"/>
    <p:sldId id="430" r:id="rId13"/>
    <p:sldId id="431" r:id="rId14"/>
    <p:sldId id="443" r:id="rId15"/>
    <p:sldId id="428" r:id="rId16"/>
    <p:sldId id="432" r:id="rId17"/>
    <p:sldId id="434" r:id="rId18"/>
    <p:sldId id="444" r:id="rId19"/>
    <p:sldId id="433" r:id="rId20"/>
    <p:sldId id="439" r:id="rId21"/>
    <p:sldId id="449" r:id="rId22"/>
    <p:sldId id="436" r:id="rId23"/>
    <p:sldId id="450" r:id="rId24"/>
    <p:sldId id="384" r:id="rId25"/>
    <p:sldId id="437" r:id="rId26"/>
    <p:sldId id="408" r:id="rId27"/>
    <p:sldId id="409" r:id="rId28"/>
    <p:sldId id="385" r:id="rId29"/>
    <p:sldId id="441" r:id="rId30"/>
    <p:sldId id="442" r:id="rId31"/>
    <p:sldId id="322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9646" autoAdjust="0"/>
  </p:normalViewPr>
  <p:slideViewPr>
    <p:cSldViewPr>
      <p:cViewPr varScale="1">
        <p:scale>
          <a:sx n="59" d="100"/>
          <a:sy n="59" d="100"/>
        </p:scale>
        <p:origin x="150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197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0A610E2-323D-47EC-9ED8-00D8962358CA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1C82200-01D9-4E32-99A7-FE642848B524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C8C0A2E-56CB-4B9D-BD04-22EF2524EE78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8123852-894F-43F7-9F2F-6A93BA800EC4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zh-CN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CE1AF7-E812-4CEF-9638-5D7E05AF170C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 image is stored as a matrix that includes </a:t>
            </a:r>
            <a:r>
              <a:rPr lang="en-HK" dirty="0" err="1"/>
              <a:t>color</a:t>
            </a:r>
            <a:r>
              <a:rPr lang="en-HK" dirty="0"/>
              <a:t> information for each pixel. Each pixel is represented with a figure range from 0 to 255. The smaller the value, the darker</a:t>
            </a:r>
            <a:r>
              <a:rPr lang="en-US" dirty="0"/>
              <a:t>. Otherwise, the brighter.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330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40B7E92-3D74-46E9-955D-B1A9417EF237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187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40B7E92-3D74-46E9-955D-B1A9417EF237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3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2459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6539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709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914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That all about the assignment 1.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120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zh-CN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2ABF79-0BA4-4030-A2D2-B1AD1355B2CF}" type="slidenum">
              <a:rPr lang="en-US" altLang="zh-CN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tutorial, we will have a brief</a:t>
            </a:r>
            <a:r>
              <a:rPr lang="en-US" baseline="0" dirty="0"/>
              <a:t> introduction on halftoning technique and go through the specification of assignment 1.</a:t>
            </a:r>
            <a:endParaRPr lang="en-HK" dirty="0"/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406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87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HK" dirty="0"/>
              <a:t>Many image rendering technologies only have binary out- put. For example, printers can either “fire a dot” or not.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Halftoning is a method for creating the illusion of continuous tone output with a binary device. </a:t>
            </a:r>
            <a:endParaRPr lang="en-H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light-emitting diode (LED) is a semiconductor light source that emits light when current flows through it.</a:t>
            </a:r>
            <a:endParaRPr lang="zh-CN" altLang="en-US" dirty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40B7E92-3D74-46E9-955D-B1A9417EF237}" type="slidenum">
              <a:rPr lang="en-US" altLang="zh-CN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40B7E92-3D74-46E9-955D-B1A9417EF237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12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Halftone dots. Left: How the human eye would see this sort of arrangement from a sufficient distance.</a:t>
            </a:r>
            <a:endParaRPr lang="zh-CN" altLang="en-US" dirty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40B7E92-3D74-46E9-955D-B1A9417EF237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153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assignment will be divided into 2 parts: basic part and bonus part.</a:t>
            </a:r>
          </a:p>
          <a:p>
            <a:r>
              <a:rPr lang="en-US" sz="1200" dirty="0"/>
              <a:t>The basic part is very </a:t>
            </a:r>
            <a:r>
              <a:rPr lang="en-US" sz="1200" dirty="0" err="1"/>
              <a:t>very</a:t>
            </a:r>
            <a:r>
              <a:rPr lang="en-US" sz="1200" dirty="0"/>
              <a:t> easy!</a:t>
            </a:r>
          </a:p>
          <a:p>
            <a:r>
              <a:rPr lang="en-US" sz="1200" dirty="0"/>
              <a:t>The bonus part takes little percentage.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347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158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pixel has R, G and B channels and each channel uses ‘unsigned char’ (i.e. one single byte) as their storage </a:t>
            </a:r>
            <a:r>
              <a:rPr lang="en-HK" dirty="0"/>
              <a:t>unit.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simple .bmp file library is included in the package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123852-894F-43F7-9F2F-6A93BA800EC4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053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kumimoji="0" lang="en-US" sz="10000" b="1" i="1" u="none" strike="noStrike" kern="1200" cap="none" spc="-642" normalizeH="0" baseline="0" noProof="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6DC53-9BEA-475A-900C-064C6EF28C3C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008F5-80A1-4DCE-9B27-61BFC643C77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5FA4F-BDD0-4EED-8E72-01B4AF23FB8A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5DBCA-9372-47CE-BDAD-AA68B973F67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0A597-E264-4769-A8EA-1DD0ACB544F7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640AC-CE6B-4995-BCDA-803A021772C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38FF4-79EC-42EF-B513-0F8D33818509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4CD31-EB82-4014-BBCA-D79726044DA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F2C52-5034-49C7-AD53-BBA629A3CC7D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27404-CCA3-4299-B7DC-477C25962BD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接连接符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5D757-4E21-4E34-994C-E7C764AD7290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9FCED-7B2E-4A5C-9469-307A7164D6D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接连接符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3C326-8DFF-47A4-B251-C2F0CF180C9F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857C4-A234-4753-9039-4A0A2F76F5E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B3B07-C454-41C5-AD76-BAC355F61A39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CDE43-7437-4A97-AA1A-E97090B21BA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" name="直接连接符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A12EB-4004-4D93-B666-4D2A5BA75625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1B463-5C59-4DE9-8E23-84CDEBA5929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4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0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22049" y="2355850"/>
            <a:ext cx="7690114" cy="1384994"/>
          </a:xfrm>
        </p:spPr>
        <p:txBody>
          <a:bodyPr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anose="020B0604020202020204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725" indent="-339725">
              <a:lnSpc>
                <a:spcPct val="90000"/>
              </a:lnSpc>
              <a:defRPr sz="2800"/>
            </a:lvl1pPr>
            <a:lvl2pPr marL="673100" indent="-325120">
              <a:lnSpc>
                <a:spcPct val="90000"/>
              </a:lnSpc>
              <a:defRPr sz="2400"/>
            </a:lvl2pPr>
            <a:lvl3pPr marL="953770" indent="-288290">
              <a:lnSpc>
                <a:spcPct val="90000"/>
              </a:lnSpc>
              <a:defRPr sz="2000"/>
            </a:lvl3pPr>
            <a:lvl4pPr marL="1227455" indent="-273685">
              <a:lnSpc>
                <a:spcPct val="90000"/>
              </a:lnSpc>
              <a:defRPr sz="1800"/>
            </a:lvl4pPr>
            <a:lvl5pPr marL="1515745" indent="-280670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80" indent="-347980">
              <a:lnSpc>
                <a:spcPct val="90000"/>
              </a:lnSpc>
              <a:defRPr sz="2800"/>
            </a:lvl1pPr>
            <a:lvl2pPr marL="673100" indent="-339725">
              <a:lnSpc>
                <a:spcPct val="90000"/>
              </a:lnSpc>
              <a:defRPr sz="2400"/>
            </a:lvl2pPr>
            <a:lvl3pPr marL="962025" indent="-302895">
              <a:lnSpc>
                <a:spcPct val="90000"/>
              </a:lnSpc>
              <a:defRPr sz="2000"/>
            </a:lvl3pPr>
            <a:lvl4pPr marL="1227455" indent="-266065">
              <a:lnSpc>
                <a:spcPct val="90000"/>
              </a:lnSpc>
              <a:defRPr sz="1800"/>
            </a:lvl4pPr>
            <a:lvl5pPr marL="1515745" indent="-27368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1553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940" indent="-281940">
              <a:defRPr sz="2300"/>
            </a:lvl1pPr>
            <a:lvl2pPr marL="561975" indent="-266065">
              <a:defRPr sz="2000"/>
            </a:lvl2pPr>
            <a:lvl3pPr marL="813435" indent="-243205">
              <a:defRPr sz="1800"/>
            </a:lvl3pPr>
            <a:lvl4pPr marL="1050290" indent="-228600">
              <a:defRPr sz="1700"/>
            </a:lvl4pPr>
            <a:lvl5pPr marL="1279525" indent="-206375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11553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545" indent="-296545">
              <a:defRPr sz="2300"/>
            </a:lvl1pPr>
            <a:lvl2pPr marL="570230" indent="-273685">
              <a:defRPr sz="2000"/>
            </a:lvl2pPr>
            <a:lvl3pPr marL="821690" indent="-244475">
              <a:defRPr sz="1800"/>
            </a:lvl3pPr>
            <a:lvl4pPr marL="1050290" indent="-236855">
              <a:defRPr sz="1700"/>
            </a:lvl4pPr>
            <a:lvl5pPr marL="1279525" indent="-220980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10" name="日期占位符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76F38-2499-4964-BD4A-4B934EB181CB}" type="datetimeFigureOut">
              <a:rPr lang="en-US" altLang="zh-CN"/>
              <a:t>2/7/2020</a:t>
            </a:fld>
            <a:endParaRPr lang="en-US" altLang="zh-CN" sz="1600"/>
          </a:p>
        </p:txBody>
      </p:sp>
      <p:sp>
        <p:nvSpPr>
          <p:cNvPr id="11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7698F-F3B7-45D6-BB40-6DFD0A0F456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364BE-F89A-4B50-8BC7-A6AD4C2AA825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FE60D-7036-49F3-A662-D01562373A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7477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412875"/>
            <a:ext cx="83820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/>
  </p:transition>
  <p:hf hdr="0" ftr="0" dt="0"/>
  <p:txStyles>
    <p:titleStyle>
      <a:lvl1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5400" b="1" kern="1200" spc="-125" dirty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panose="020B0604020202020204" pitchFamily="34" charset="0"/>
        </a:defRPr>
      </a:lvl1pPr>
      <a:lvl2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396875" indent="-396875" algn="l" defTabSz="91249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Blip>
          <a:blip r:embed="rId10"/>
        </a:buBlip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96875" algn="l" defTabSz="91249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Blip>
          <a:blip r:embed="rId11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259205" indent="-344805" algn="l" defTabSz="91249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5280" indent="-346075" algn="l" defTabSz="91249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941830" indent="-336550" algn="l" defTabSz="91249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solidFill>
                  <a:schemeClr val="tx2"/>
                </a:solidFill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197D406E-25C8-4250-B6BB-48128F671089}" type="datetimeFigureOut">
              <a:rPr lang="en-US" altLang="zh-CN"/>
              <a:t>2/7/2020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solidFill>
                  <a:schemeClr val="tx2"/>
                </a:solidFill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solidFill>
                  <a:schemeClr val="tx2"/>
                </a:solidFill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3AD6CA3F-84E2-42ED-BB65-92C9FA7F22BA}" type="slidenum">
              <a:rPr lang="en-US" altLang="zh-CN"/>
              <a:t>‹#›</a:t>
            </a:fld>
            <a:endParaRPr lang="en-US" altLang="zh-CN" sz="1600"/>
          </a:p>
        </p:txBody>
      </p:sp>
      <p:sp>
        <p:nvSpPr>
          <p:cNvPr id="2055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6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Gill Sans MT" panose="020B0502020104020203" pitchFamily="34" charset="0"/>
              <a:ea typeface="SimSun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anose="02050604050505020204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anose="02050604050505020204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anose="02050604050505020204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anose="02050604050505020204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anose="02050604050505020204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anose="02050604050505020204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anose="02050604050505020204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anose="02050604050505020204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xie@cse.cuhk.edu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blackboard.cuhk.edu.hk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crypted-tbn0.gstatic.com/images?q=tbn:ANd9GcTP1_HZsCoLfIsKaCcDth0n_1LVelXPQN8JmLBL33tobsSqH3ojNw&amp;s" TargetMode="External"/><Relationship Id="rId2" Type="http://schemas.openxmlformats.org/officeDocument/2006/relationships/hyperlink" Target="http://www.vanderlee.com/plugins/halftone/halftone_plugin_example_newspaper.jpg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i.pinimg.com/originals/4c/48/95/4c48954e113754b9988546375e04c84e.jpg" TargetMode="External"/><Relationship Id="rId5" Type="http://schemas.openxmlformats.org/officeDocument/2006/relationships/hyperlink" Target="https://i.pinimg.com/originals/f7/ab/95/f7ab9534bbd28a237f71cf6513624685.png" TargetMode="External"/><Relationship Id="rId4" Type="http://schemas.openxmlformats.org/officeDocument/2006/relationships/hyperlink" Target="https://images-na.ssl-images-amazon.com/images/I/41EZtycCC3L._SX425_.jp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abcya.games/images/300/color-pixel-art-classic15467480218181.jpg" TargetMode="External"/><Relationship Id="rId2" Type="http://schemas.openxmlformats.org/officeDocument/2006/relationships/hyperlink" Target="https://vignette.wikia.nocookie.net/dragonball/images/3/36/DBFCM_008.jpg/revision/latest/scale-to-width-down/649?cb=20131212073535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Halftone" TargetMode="External"/><Relationship Id="rId5" Type="http://schemas.openxmlformats.org/officeDocument/2006/relationships/hyperlink" Target="http://clipart-library.com/clipart/yckrBqroi.htm" TargetMode="External"/><Relationship Id="rId4" Type="http://schemas.openxmlformats.org/officeDocument/2006/relationships/hyperlink" Target="https://www.researchgate.net/profile/Md_Badrul_Miah/publication/284003940/figure/fig2/AS:391740121993216@1470409531018/The-pixel-matrix-feature-extraction-method.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msxie@cse.cuhk.edu.h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://www.picturetopeople.org/image_effects/photo-halftone/halftone-image-generator.html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175" y="3581400"/>
            <a:ext cx="7591425" cy="1371600"/>
          </a:xfrm>
        </p:spPr>
        <p:txBody>
          <a:bodyPr/>
          <a:lstStyle/>
          <a:p>
            <a:pPr eaLnBrk="1" hangingPunct="1"/>
            <a:r>
              <a:rPr lang="zh-CN" altLang="zh-CN" sz="2800" dirty="0"/>
              <a:t>CSCI 3280 Tutorial </a:t>
            </a:r>
            <a:r>
              <a:rPr lang="en-US" altLang="zh-CN" sz="2800" dirty="0"/>
              <a:t>1</a:t>
            </a:r>
            <a:br>
              <a:rPr lang="zh-CN" altLang="zh-CN" sz="2800" dirty="0"/>
            </a:br>
            <a:r>
              <a:rPr lang="en-US" altLang="zh-CN" sz="2800" dirty="0"/>
              <a:t>Assignment-1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zh-CN" altLang="zh-CN" sz="2800" dirty="0"/>
              <a:t>C++</a:t>
            </a:r>
            <a:r>
              <a:rPr lang="zh-CN" altLang="en-US" sz="2800" dirty="0"/>
              <a:t>）</a:t>
            </a:r>
            <a:endParaRPr lang="zh-CN" altLang="zh-CN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04800" y="4572000"/>
            <a:ext cx="8534400" cy="1600200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zh-CN" sz="1700" b="1" dirty="0"/>
          </a:p>
          <a:p>
            <a:pPr eaLnBrk="1" hangingPunct="1">
              <a:spcBef>
                <a:spcPct val="0"/>
              </a:spcBef>
              <a:defRPr/>
            </a:pPr>
            <a:endParaRPr lang="en-US" altLang="zh-CN" sz="1700" b="1" dirty="0"/>
          </a:p>
          <a:p>
            <a:pPr eaLnBrk="1" hangingPunct="1">
              <a:spcBef>
                <a:spcPct val="0"/>
              </a:spcBef>
              <a:defRPr/>
            </a:pPr>
            <a:r>
              <a:rPr lang="en-US" sz="1800" dirty="0"/>
              <a:t>XIE </a:t>
            </a:r>
            <a:r>
              <a:rPr lang="en-US" sz="1800" dirty="0" err="1"/>
              <a:t>Minshan</a:t>
            </a:r>
            <a:endParaRPr lang="en-US" sz="1800" dirty="0"/>
          </a:p>
          <a:p>
            <a:pPr eaLnBrk="1" hangingPunct="1">
              <a:spcBef>
                <a:spcPct val="0"/>
              </a:spcBef>
              <a:defRPr/>
            </a:pPr>
            <a:r>
              <a:rPr lang="en-US" altLang="zh-CN" sz="1700" dirty="0">
                <a:hlinkClick r:id="rId3"/>
              </a:rPr>
              <a:t>msxie@cse.cuhk.edu.hk</a:t>
            </a:r>
            <a:endParaRPr lang="en-US" altLang="zh-CN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5181600"/>
            <a:ext cx="66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1600" y="2522855"/>
            <a:ext cx="6931025" cy="11398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1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to Halftone </a:t>
            </a:r>
            <a:endParaRPr lang="en-US" altLang="zh-CN" dirty="0">
              <a:solidFill>
                <a:schemeClr val="bg1">
                  <a:lumMod val="75000"/>
                </a:schemeClr>
              </a:solidFill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Part 2   </a:t>
            </a:r>
            <a:r>
              <a:rPr lang="en-US" dirty="0">
                <a:ea typeface="SimSun" panose="02010600030101010101" pitchFamily="2" charset="-122"/>
              </a:rPr>
              <a:t>Assignment 1 basic part</a:t>
            </a:r>
          </a:p>
          <a:p>
            <a:pPr eaLnBrk="1" hangingPunct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3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Assignment 1 bonus part</a:t>
            </a:r>
          </a:p>
          <a:p>
            <a:pPr eaLnBrk="1" hangingPunct="1"/>
            <a:r>
              <a:rPr lang="en-US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4  Other requirements</a:t>
            </a:r>
          </a:p>
          <a:p>
            <a:pPr eaLnBrk="1" hangingPunct="1"/>
            <a:endParaRPr lang="en-US" dirty="0">
              <a:solidFill>
                <a:schemeClr val="bg1">
                  <a:lumMod val="75000"/>
                </a:schemeClr>
              </a:solidFill>
              <a:ea typeface="SimSun" panose="02010600030101010101" pitchFamily="2" charset="-122"/>
            </a:endParaRPr>
          </a:p>
        </p:txBody>
      </p:sp>
      <p:sp>
        <p:nvSpPr>
          <p:cNvPr id="2048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085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Part</a:t>
            </a:r>
            <a:endParaRPr lang="en-H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4"/>
            <a:ext cx="8382000" cy="2703246"/>
          </a:xfrm>
        </p:spPr>
        <p:txBody>
          <a:bodyPr/>
          <a:lstStyle/>
          <a:p>
            <a:r>
              <a:rPr lang="en-HK" dirty="0"/>
              <a:t>1. Reading RGB image 15%</a:t>
            </a:r>
          </a:p>
          <a:p>
            <a:r>
              <a:rPr lang="en-HK" dirty="0"/>
              <a:t>2. Resize the image 15%</a:t>
            </a:r>
          </a:p>
          <a:p>
            <a:r>
              <a:rPr lang="en-HK" dirty="0"/>
              <a:t>3. Obtain </a:t>
            </a:r>
            <a:r>
              <a:rPr lang="en-HK" dirty="0" err="1"/>
              <a:t>Luma</a:t>
            </a:r>
            <a:r>
              <a:rPr lang="en-HK" dirty="0"/>
              <a:t> (Brightness) 15%</a:t>
            </a:r>
          </a:p>
          <a:p>
            <a:r>
              <a:rPr lang="en-HK" dirty="0"/>
              <a:t>4. Quantization 15%</a:t>
            </a:r>
          </a:p>
          <a:p>
            <a:r>
              <a:rPr lang="en-HK" dirty="0"/>
              <a:t>5. Patch Mapping 30%</a:t>
            </a:r>
          </a:p>
          <a:p>
            <a:r>
              <a:rPr lang="en-HK" dirty="0"/>
              <a:t>6. Save image 10%</a:t>
            </a:r>
          </a:p>
        </p:txBody>
      </p:sp>
    </p:spTree>
    <p:extLst>
      <p:ext uri="{BB962C8B-B14F-4D97-AF65-F5344CB8AC3E}">
        <p14:creationId xmlns:p14="http://schemas.microsoft.com/office/powerpoint/2010/main" val="23881175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HK" dirty="0"/>
              <a:t>Reading RGB image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4"/>
            <a:ext cx="8382000" cy="4532046"/>
          </a:xfrm>
        </p:spPr>
        <p:txBody>
          <a:bodyPr/>
          <a:lstStyle/>
          <a:p>
            <a:r>
              <a:rPr lang="en-US" dirty="0"/>
              <a:t>Read in the .bmp as an RGB image</a:t>
            </a:r>
          </a:p>
          <a:p>
            <a:pPr lvl="1"/>
            <a:r>
              <a:rPr lang="en-US" sz="2100" dirty="0"/>
              <a:t>The </a:t>
            </a:r>
            <a:r>
              <a:rPr lang="en-US" sz="2100" dirty="0" err="1"/>
              <a:t>struct</a:t>
            </a:r>
            <a:r>
              <a:rPr lang="en-US" sz="2100" dirty="0"/>
              <a:t> is also simple:</a:t>
            </a:r>
          </a:p>
          <a:p>
            <a:pPr lvl="1"/>
            <a:r>
              <a:rPr lang="en-US" sz="2100" dirty="0"/>
              <a:t>struct Color{</a:t>
            </a:r>
            <a:br>
              <a:rPr lang="en-US" sz="2100" dirty="0"/>
            </a:br>
            <a:r>
              <a:rPr lang="en-US" sz="2100" dirty="0"/>
              <a:t>	unsigned char r;</a:t>
            </a:r>
            <a:br>
              <a:rPr lang="en-US" sz="2100" dirty="0"/>
            </a:br>
            <a:r>
              <a:rPr lang="en-US" sz="2100" dirty="0"/>
              <a:t>	unsigned char g;</a:t>
            </a:r>
            <a:br>
              <a:rPr lang="en-US" sz="2100" dirty="0"/>
            </a:br>
            <a:r>
              <a:rPr lang="en-US" sz="2100" dirty="0"/>
              <a:t>	unsigned char b;</a:t>
            </a:r>
            <a:br>
              <a:rPr lang="en-US" sz="2100" dirty="0"/>
            </a:br>
            <a:r>
              <a:rPr lang="en-US" sz="2100" dirty="0"/>
              <a:t>};</a:t>
            </a:r>
          </a:p>
          <a:p>
            <a:pPr lvl="1"/>
            <a:r>
              <a:rPr lang="en-US" sz="2100" dirty="0"/>
              <a:t>The r, g, b represent RGB channels.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fragment for read/write/resize .bmp format is provided in the skeleton code. </a:t>
            </a:r>
          </a:p>
          <a:p>
            <a:pPr lvl="1"/>
            <a:r>
              <a:rPr lang="en-US" dirty="0" err="1"/>
              <a:t>bmp.h</a:t>
            </a:r>
            <a:r>
              <a:rPr lang="en-US" dirty="0"/>
              <a:t> &amp; bmp.cpp</a:t>
            </a:r>
          </a:p>
          <a:p>
            <a:pPr lvl="1"/>
            <a:endParaRPr lang="en-HK" dirty="0"/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880423"/>
              </p:ext>
            </p:extLst>
          </p:nvPr>
        </p:nvGraphicFramePr>
        <p:xfrm>
          <a:off x="7914904" y="1313805"/>
          <a:ext cx="1140196" cy="161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" name="Image" r:id="rId4" imgW="3809524" imgH="5396825" progId="Photoshop.Image.10">
                  <p:embed/>
                </p:oleObj>
              </mc:Choice>
              <mc:Fallback>
                <p:oleObj name="Image" r:id="rId4" imgW="3809524" imgH="5396825" progId="Photoshop.Image.10">
                  <p:embed/>
                  <p:pic>
                    <p:nvPicPr>
                      <p:cNvPr id="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4904" y="1313805"/>
                        <a:ext cx="1140196" cy="161481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024252"/>
              </p:ext>
            </p:extLst>
          </p:nvPr>
        </p:nvGraphicFramePr>
        <p:xfrm>
          <a:off x="7332165" y="1673845"/>
          <a:ext cx="1140196" cy="161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" name="Image" r:id="rId6" imgW="3809524" imgH="5396825" progId="Photoshop.Image.10">
                  <p:embed/>
                </p:oleObj>
              </mc:Choice>
              <mc:Fallback>
                <p:oleObj name="Image" r:id="rId6" imgW="3809524" imgH="5396825" progId="Photoshop.Image.10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2165" y="1673845"/>
                        <a:ext cx="1140196" cy="161481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591639"/>
              </p:ext>
            </p:extLst>
          </p:nvPr>
        </p:nvGraphicFramePr>
        <p:xfrm>
          <a:off x="6781800" y="1999042"/>
          <a:ext cx="1140196" cy="161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6" name="Image" r:id="rId8" imgW="3809524" imgH="5396825" progId="Photoshop.Image.10">
                  <p:embed/>
                </p:oleObj>
              </mc:Choice>
              <mc:Fallback>
                <p:oleObj name="Image" r:id="rId8" imgW="3809524" imgH="5396825" progId="Photoshop.Image.10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999042"/>
                        <a:ext cx="1140196" cy="161481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7188858" y="3752785"/>
            <a:ext cx="3153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R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7958187" y="3477015"/>
            <a:ext cx="333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G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576032" y="3102804"/>
            <a:ext cx="2922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/>
              <a:t>B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27012"/>
              </p:ext>
            </p:extLst>
          </p:nvPr>
        </p:nvGraphicFramePr>
        <p:xfrm>
          <a:off x="5135039" y="1939652"/>
          <a:ext cx="1397049" cy="1977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7" name="Image" r:id="rId10" imgW="3809524" imgH="5396825" progId="Photoshop.Image.10">
                  <p:embed/>
                </p:oleObj>
              </mc:Choice>
              <mc:Fallback>
                <p:oleObj name="Image" r:id="rId10" imgW="3809524" imgH="5396825" progId="Photoshop.Image.10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039" y="1939652"/>
                        <a:ext cx="1397049" cy="1977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1703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0596-92BD-4541-876D-93B729B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HK" dirty="0"/>
              <a:t>Reading RGB image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AE63F-A216-8C44-A706-ACE037E27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8C2EF-1428-314C-8BCC-68ACDB727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3" y="2209800"/>
            <a:ext cx="8027054" cy="3962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881E02-2A46-B34B-AF29-51F9E9DEC672}"/>
              </a:ext>
            </a:extLst>
          </p:cNvPr>
          <p:cNvCxnSpPr/>
          <p:nvPr/>
        </p:nvCxnSpPr>
        <p:spPr>
          <a:xfrm flipH="1">
            <a:off x="1371600" y="2819400"/>
            <a:ext cx="42672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60C6C2-D9EE-E248-B40A-ADE9A7034EC8}"/>
              </a:ext>
            </a:extLst>
          </p:cNvPr>
          <p:cNvCxnSpPr/>
          <p:nvPr/>
        </p:nvCxnSpPr>
        <p:spPr>
          <a:xfrm flipH="1">
            <a:off x="990600" y="4419600"/>
            <a:ext cx="42672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889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2.Resize the image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54420" y="4227830"/>
            <a:ext cx="1313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365" y="3200400"/>
            <a:ext cx="2700020" cy="270002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4120515" y="4456865"/>
            <a:ext cx="1134110" cy="45783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842385" y="3910765"/>
            <a:ext cx="1619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</a:rPr>
              <a:t>Resize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6197" y="4196707"/>
            <a:ext cx="809625" cy="809625"/>
          </a:xfrm>
          <a:prstGeom prst="rect">
            <a:avLst/>
          </a:prstGeom>
        </p:spPr>
      </p:pic>
      <p:grpSp>
        <p:nvGrpSpPr>
          <p:cNvPr id="21515" name="Group 21514"/>
          <p:cNvGrpSpPr/>
          <p:nvPr/>
        </p:nvGrpSpPr>
        <p:grpSpPr>
          <a:xfrm>
            <a:off x="1143000" y="3200400"/>
            <a:ext cx="340995" cy="343133"/>
            <a:chOff x="1035050" y="2323867"/>
            <a:chExt cx="340995" cy="343133"/>
          </a:xfrm>
        </p:grpSpPr>
        <p:sp>
          <p:nvSpPr>
            <p:cNvPr id="18" name="矩形 7"/>
            <p:cNvSpPr/>
            <p:nvPr/>
          </p:nvSpPr>
          <p:spPr>
            <a:xfrm>
              <a:off x="1035050" y="2326407"/>
              <a:ext cx="340995" cy="33527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1"/>
            <p:cNvCxnSpPr/>
            <p:nvPr/>
          </p:nvCxnSpPr>
          <p:spPr>
            <a:xfrm>
              <a:off x="1035050" y="2550561"/>
              <a:ext cx="33655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15"/>
            <p:cNvCxnSpPr/>
            <p:nvPr/>
          </p:nvCxnSpPr>
          <p:spPr>
            <a:xfrm flipV="1">
              <a:off x="1267460" y="2327042"/>
              <a:ext cx="0" cy="334643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1"/>
            <p:cNvCxnSpPr/>
            <p:nvPr/>
          </p:nvCxnSpPr>
          <p:spPr>
            <a:xfrm flipV="1">
              <a:off x="1152525" y="2323867"/>
              <a:ext cx="0" cy="343133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8"/>
            <p:cNvCxnSpPr/>
            <p:nvPr/>
          </p:nvCxnSpPr>
          <p:spPr>
            <a:xfrm>
              <a:off x="1035685" y="2444516"/>
              <a:ext cx="335915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1479550" y="3200400"/>
            <a:ext cx="340995" cy="343133"/>
            <a:chOff x="1035050" y="2323867"/>
            <a:chExt cx="340995" cy="343133"/>
          </a:xfrm>
        </p:grpSpPr>
        <p:sp>
          <p:nvSpPr>
            <p:cNvPr id="77" name="矩形 7"/>
            <p:cNvSpPr/>
            <p:nvPr/>
          </p:nvSpPr>
          <p:spPr>
            <a:xfrm>
              <a:off x="1035050" y="2326407"/>
              <a:ext cx="340995" cy="33527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11"/>
            <p:cNvCxnSpPr/>
            <p:nvPr/>
          </p:nvCxnSpPr>
          <p:spPr>
            <a:xfrm>
              <a:off x="1035050" y="2550561"/>
              <a:ext cx="33655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5"/>
            <p:cNvCxnSpPr/>
            <p:nvPr/>
          </p:nvCxnSpPr>
          <p:spPr>
            <a:xfrm flipV="1">
              <a:off x="1267460" y="2327042"/>
              <a:ext cx="0" cy="334643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1"/>
            <p:cNvCxnSpPr/>
            <p:nvPr/>
          </p:nvCxnSpPr>
          <p:spPr>
            <a:xfrm flipV="1">
              <a:off x="1152525" y="2323867"/>
              <a:ext cx="0" cy="343133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"/>
            <p:cNvCxnSpPr/>
            <p:nvPr/>
          </p:nvCxnSpPr>
          <p:spPr>
            <a:xfrm>
              <a:off x="1035685" y="2444516"/>
              <a:ext cx="335915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矩形 7"/>
          <p:cNvSpPr/>
          <p:nvPr/>
        </p:nvSpPr>
        <p:spPr>
          <a:xfrm>
            <a:off x="6406197" y="4196708"/>
            <a:ext cx="102553" cy="10310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7"/>
          <p:cNvSpPr/>
          <p:nvPr/>
        </p:nvSpPr>
        <p:spPr>
          <a:xfrm>
            <a:off x="6508750" y="4196707"/>
            <a:ext cx="102554" cy="103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4"/>
            <a:ext cx="8077200" cy="2135969"/>
          </a:xfrm>
        </p:spPr>
        <p:txBody>
          <a:bodyPr/>
          <a:lstStyle/>
          <a:p>
            <a:r>
              <a:rPr lang="en-HK" dirty="0"/>
              <a:t>Resize the image according to the user-specified limited size.</a:t>
            </a:r>
          </a:p>
        </p:txBody>
      </p:sp>
      <p:pic>
        <p:nvPicPr>
          <p:cNvPr id="21518" name="Picture 215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t="2750" r="1833" b="2750"/>
          <a:stretch/>
        </p:blipFill>
        <p:spPr>
          <a:xfrm>
            <a:off x="4267200" y="4953000"/>
            <a:ext cx="1118034" cy="1118034"/>
          </a:xfrm>
          <a:prstGeom prst="rect">
            <a:avLst/>
          </a:prstGeom>
        </p:spPr>
      </p:pic>
      <p:sp>
        <p:nvSpPr>
          <p:cNvPr id="21519" name="TextBox 21518"/>
          <p:cNvSpPr txBox="1"/>
          <p:nvPr/>
        </p:nvSpPr>
        <p:spPr>
          <a:xfrm>
            <a:off x="3886200" y="532735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1/9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93586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3" grpId="0" animBg="1"/>
      <p:bldP spid="83" grpId="1" animBg="1"/>
      <p:bldP spid="88" grpId="0" animBg="1"/>
      <p:bldP spid="215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dirty="0"/>
              <a:t>From RGB to gray</a:t>
            </a:r>
            <a:endParaRPr lang="en-H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Next, we need to convert a color image to a gray one.</a:t>
            </a:r>
          </a:p>
          <a:p>
            <a:endParaRPr lang="en-US" sz="2800" dirty="0"/>
          </a:p>
          <a:p>
            <a:r>
              <a:rPr lang="en-US" sz="2800" dirty="0"/>
              <a:t>We use the formula: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pt-BR" sz="2800" dirty="0"/>
              <a:t>gray value = 0.299 * R + 0.587 * G + 0.114 * B</a:t>
            </a:r>
            <a:endParaRPr lang="en-US" sz="2800" dirty="0"/>
          </a:p>
          <a:p>
            <a:endParaRPr lang="en-HK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3001" y="3674713"/>
            <a:ext cx="25908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右箭头 11"/>
          <p:cNvSpPr/>
          <p:nvPr/>
        </p:nvSpPr>
        <p:spPr>
          <a:xfrm>
            <a:off x="3884612" y="4774321"/>
            <a:ext cx="1134110" cy="45783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9" descr="lena_g">
            <a:extLst>
              <a:ext uri="{FF2B5EF4-FFF2-40B4-BE49-F238E27FC236}">
                <a16:creationId xmlns:a16="http://schemas.microsoft.com/office/drawing/2014/main" id="{A47E1C9F-8030-8E4B-AF20-200C836B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69" y="3674713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5898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dirty="0"/>
              <a:t>Quantization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46470" y="3799205"/>
            <a:ext cx="1313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2" name="右箭头 11"/>
          <p:cNvSpPr/>
          <p:nvPr/>
        </p:nvSpPr>
        <p:spPr>
          <a:xfrm>
            <a:off x="4012565" y="4274185"/>
            <a:ext cx="1134110" cy="45783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34415" y="5651500"/>
            <a:ext cx="270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Continunous</a:t>
            </a:r>
            <a:r>
              <a:rPr lang="en-US" altLang="zh-CN" dirty="0"/>
              <a:t>-tone : </a:t>
            </a:r>
            <a:r>
              <a:rPr lang="en-US" altLang="zh-CN" sz="1600" dirty="0">
                <a:solidFill>
                  <a:schemeClr val="tx1"/>
                </a:solidFill>
              </a:rPr>
              <a:t>0 ~ 255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53050" y="5651500"/>
            <a:ext cx="270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Availabel</a:t>
            </a:r>
            <a:r>
              <a:rPr lang="en-US" altLang="zh-CN" b="1" dirty="0"/>
              <a:t> value: </a:t>
            </a:r>
            <a:r>
              <a:rPr lang="en-US" altLang="zh-CN" sz="1600" b="1" dirty="0">
                <a:solidFill>
                  <a:srgbClr val="0070C0"/>
                </a:solidFill>
              </a:rPr>
              <a:t>0 to n-1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34435" y="3728085"/>
            <a:ext cx="1619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</a:rPr>
              <a:t>Quantization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06" y="2771775"/>
            <a:ext cx="2715934" cy="2700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093" y="2771775"/>
            <a:ext cx="2715934" cy="2726648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4"/>
            <a:ext cx="8382000" cy="2135969"/>
          </a:xfrm>
        </p:spPr>
        <p:txBody>
          <a:bodyPr/>
          <a:lstStyle/>
          <a:p>
            <a:r>
              <a:rPr lang="en-HK" dirty="0"/>
              <a:t>Quantize the grayscale values into n levels</a:t>
            </a:r>
          </a:p>
          <a:p>
            <a:r>
              <a:rPr lang="en-US" sz="2400" dirty="0"/>
              <a:t>It can be achieved by:</a:t>
            </a:r>
            <a:br>
              <a:rPr lang="en-US" sz="2400" dirty="0"/>
            </a:br>
            <a:r>
              <a:rPr lang="en-US" sz="2400" dirty="0"/>
              <a:t>quantized value = floor(gray value / </a:t>
            </a:r>
            <a:r>
              <a:rPr lang="en-US" sz="2400"/>
              <a:t>(256/</a:t>
            </a:r>
            <a:r>
              <a:rPr lang="en-US" sz="2400" dirty="0"/>
              <a:t>n)) </a:t>
            </a:r>
            <a:br>
              <a:rPr lang="en-US" sz="2400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80960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A320-F1BE-E849-9283-1C156255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dirty="0"/>
              <a:t>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72B07-FA0B-614A-BE6A-F35AA491B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F9EF0-CEAF-164C-8445-0E55E7E5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4750"/>
            <a:ext cx="6260631" cy="4695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830F79-83C5-EB49-9EA9-D749165367DE}"/>
              </a:ext>
            </a:extLst>
          </p:cNvPr>
          <p:cNvSpPr txBox="1"/>
          <p:nvPr/>
        </p:nvSpPr>
        <p:spPr>
          <a:xfrm>
            <a:off x="1066800" y="3974599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0-255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B85AF-7FFE-BA48-BCC4-E0561F7F8F81}"/>
              </a:ext>
            </a:extLst>
          </p:cNvPr>
          <p:cNvSpPr txBox="1"/>
          <p:nvPr/>
        </p:nvSpPr>
        <p:spPr>
          <a:xfrm>
            <a:off x="7153579" y="3846407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0-5</a:t>
            </a:r>
          </a:p>
        </p:txBody>
      </p:sp>
    </p:spTree>
    <p:extLst>
      <p:ext uri="{BB962C8B-B14F-4D97-AF65-F5344CB8AC3E}">
        <p14:creationId xmlns:p14="http://schemas.microsoft.com/office/powerpoint/2010/main" val="32004750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en-HK" dirty="0"/>
              <a:t>Patch Mapping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HK" dirty="0"/>
              <a:t>Map each level to an element from the given image patch set.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EEA9A7-736D-B640-BDB6-9DB92E1DE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68600"/>
            <a:ext cx="2438400" cy="24384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ABAD69-276E-5341-B4AA-4478DEE3A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768600"/>
            <a:ext cx="2438400" cy="2438400"/>
          </a:xfrm>
          <a:prstGeom prst="rect">
            <a:avLst/>
          </a:prstGeom>
        </p:spPr>
      </p:pic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AFBD1EAC-2175-4849-A6AB-43007C440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2743200"/>
            <a:ext cx="2438400" cy="243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9DFEA-149B-E049-A2EC-87B814BFEE11}"/>
              </a:ext>
            </a:extLst>
          </p:cNvPr>
          <p:cNvSpPr txBox="1"/>
          <p:nvPr/>
        </p:nvSpPr>
        <p:spPr>
          <a:xfrm>
            <a:off x="2058957" y="52527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1929F-1D0E-0C47-97DD-5A985347D3DF}"/>
              </a:ext>
            </a:extLst>
          </p:cNvPr>
          <p:cNvSpPr txBox="1"/>
          <p:nvPr/>
        </p:nvSpPr>
        <p:spPr>
          <a:xfrm>
            <a:off x="4532343" y="5311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0DE4E-2E03-9B4F-8ABD-B22B917532E9}"/>
              </a:ext>
            </a:extLst>
          </p:cNvPr>
          <p:cNvSpPr txBox="1"/>
          <p:nvPr/>
        </p:nvSpPr>
        <p:spPr>
          <a:xfrm>
            <a:off x="6948457" y="5311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23573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6187-A016-0845-9B91-B01DA74E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en-US" dirty="0"/>
              <a:t>Image output</a:t>
            </a:r>
            <a:r>
              <a:rPr lang="zh-CN" altLang="en-US" dirty="0"/>
              <a:t> </a:t>
            </a:r>
            <a:r>
              <a:rPr lang="en-US" altLang="zh-CN" dirty="0"/>
              <a:t>and saving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54776-918C-7E47-A834-ECA4B4D47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69" name="Picture 1" descr="page1image65996416">
            <a:extLst>
              <a:ext uri="{FF2B5EF4-FFF2-40B4-BE49-F238E27FC236}">
                <a16:creationId xmlns:a16="http://schemas.microsoft.com/office/drawing/2014/main" id="{B22114C0-FC4C-1648-997B-C5B8AE00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23848"/>
            <a:ext cx="3445482" cy="34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11">
            <a:extLst>
              <a:ext uri="{FF2B5EF4-FFF2-40B4-BE49-F238E27FC236}">
                <a16:creationId xmlns:a16="http://schemas.microsoft.com/office/drawing/2014/main" id="{230D8C77-0776-F449-B227-9954D10F3FC0}"/>
              </a:ext>
            </a:extLst>
          </p:cNvPr>
          <p:cNvSpPr/>
          <p:nvPr/>
        </p:nvSpPr>
        <p:spPr>
          <a:xfrm>
            <a:off x="4038597" y="4000731"/>
            <a:ext cx="1134110" cy="45783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page1image65994960">
            <a:extLst>
              <a:ext uri="{FF2B5EF4-FFF2-40B4-BE49-F238E27FC236}">
                <a16:creationId xmlns:a16="http://schemas.microsoft.com/office/drawing/2014/main" id="{459062EF-E86B-CF4C-87F3-315E5B2C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4" y="2423848"/>
            <a:ext cx="3428996" cy="34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ge1image65994960">
            <a:extLst>
              <a:ext uri="{FF2B5EF4-FFF2-40B4-BE49-F238E27FC236}">
                <a16:creationId xmlns:a16="http://schemas.microsoft.com/office/drawing/2014/main" id="{2D312554-8801-114E-8266-6DF0CA75C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t="91655" r="68708" b="1971"/>
          <a:stretch/>
        </p:blipFill>
        <p:spPr bwMode="auto">
          <a:xfrm>
            <a:off x="5334004" y="5889384"/>
            <a:ext cx="159131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211FE-DF03-E945-B26D-DBDEDE2DB8BC}"/>
              </a:ext>
            </a:extLst>
          </p:cNvPr>
          <p:cNvSpPr/>
          <p:nvPr/>
        </p:nvSpPr>
        <p:spPr>
          <a:xfrm>
            <a:off x="5943600" y="5562600"/>
            <a:ext cx="457200" cy="2286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002FB-10AC-4F4F-8F82-17DD332A058A}"/>
              </a:ext>
            </a:extLst>
          </p:cNvPr>
          <p:cNvSpPr/>
          <p:nvPr/>
        </p:nvSpPr>
        <p:spPr>
          <a:xfrm>
            <a:off x="990600" y="5562600"/>
            <a:ext cx="457200" cy="2286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42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1600" y="2522855"/>
            <a:ext cx="6931025" cy="1896745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Part 1   </a:t>
            </a:r>
            <a:r>
              <a:rPr lang="en-US" sz="2800" dirty="0"/>
              <a:t>Introduction to Halftone</a:t>
            </a:r>
            <a:endParaRPr lang="en-US" altLang="zh-CN" dirty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Part 2   </a:t>
            </a:r>
            <a:r>
              <a:rPr lang="en-US" sz="2800" dirty="0"/>
              <a:t>Assignment 1 basic part</a:t>
            </a: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Part 3   </a:t>
            </a:r>
            <a:r>
              <a:rPr lang="en-US" sz="2800" dirty="0"/>
              <a:t>Assignment 1 bonus part</a:t>
            </a:r>
          </a:p>
          <a:p>
            <a:pPr eaLnBrk="1" hangingPunct="1"/>
            <a:r>
              <a:rPr lang="en-US" sz="2800" dirty="0">
                <a:ea typeface="SimSun" panose="02010600030101010101" pitchFamily="2" charset="-122"/>
              </a:rPr>
              <a:t>Part 4  Other requirements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altLang="zh-CN" dirty="0">
              <a:solidFill>
                <a:schemeClr val="bg1">
                  <a:lumMod val="75000"/>
                </a:schemeClr>
              </a:solidFill>
              <a:ea typeface="SimSun" panose="02010600030101010101" pitchFamily="2" charset="-122"/>
            </a:endParaRPr>
          </a:p>
        </p:txBody>
      </p:sp>
      <p:sp>
        <p:nvSpPr>
          <p:cNvPr id="2048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1600" y="2522855"/>
            <a:ext cx="6931025" cy="11398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1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to Halftone </a:t>
            </a:r>
            <a:endParaRPr lang="en-US" altLang="zh-CN" dirty="0">
              <a:solidFill>
                <a:schemeClr val="bg1">
                  <a:lumMod val="75000"/>
                </a:schemeClr>
              </a:solidFill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2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Assignment 1 basic part</a:t>
            </a: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Part 3   </a:t>
            </a:r>
            <a:r>
              <a:rPr lang="en-US" dirty="0">
                <a:ea typeface="SimSun" panose="02010600030101010101" pitchFamily="2" charset="-122"/>
              </a:rPr>
              <a:t>Assignment 1 bonus part</a:t>
            </a:r>
          </a:p>
          <a:p>
            <a:pPr eaLnBrk="1" hangingPunct="1"/>
            <a:r>
              <a:rPr lang="en-US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4  Other requirements</a:t>
            </a:r>
          </a:p>
          <a:p>
            <a:pPr eaLnBrk="1" hangingPunct="1"/>
            <a:endParaRPr lang="en-US" dirty="0">
              <a:ea typeface="SimSun" panose="02010600030101010101" pitchFamily="2" charset="-122"/>
            </a:endParaRPr>
          </a:p>
        </p:txBody>
      </p:sp>
      <p:sp>
        <p:nvSpPr>
          <p:cNvPr id="2048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48780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part</a:t>
            </a:r>
            <a:endParaRPr lang="en-H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4"/>
            <a:ext cx="8382000" cy="3770046"/>
          </a:xfrm>
        </p:spPr>
        <p:txBody>
          <a:bodyPr/>
          <a:lstStyle/>
          <a:p>
            <a:r>
              <a:rPr lang="en-HK" dirty="0"/>
              <a:t>Able to resize the image to specific width and height</a:t>
            </a:r>
          </a:p>
          <a:p>
            <a:pPr lvl="0"/>
            <a:r>
              <a:rPr lang="en-HK" dirty="0"/>
              <a:t>Quantized image based on statistics</a:t>
            </a:r>
          </a:p>
          <a:p>
            <a:pPr lvl="0"/>
            <a:r>
              <a:rPr lang="en-HK" dirty="0"/>
              <a:t>Impress us and be creative!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979619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1600" y="2522855"/>
            <a:ext cx="6931025" cy="11398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1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to Halftone </a:t>
            </a:r>
            <a:endParaRPr lang="en-US" altLang="zh-CN" dirty="0">
              <a:solidFill>
                <a:schemeClr val="bg1">
                  <a:lumMod val="75000"/>
                </a:schemeClr>
              </a:solidFill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2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Assignment 1 basic part</a:t>
            </a:r>
          </a:p>
          <a:p>
            <a:pPr eaLnBrk="1" hangingPunct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3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Assignment 1 bonus part</a:t>
            </a:r>
          </a:p>
          <a:p>
            <a:pPr eaLnBrk="1" hangingPunct="1"/>
            <a:r>
              <a:rPr lang="en-US" dirty="0">
                <a:ea typeface="SimSun" panose="02010600030101010101" pitchFamily="2" charset="-122"/>
              </a:rPr>
              <a:t>Part 4  Other requirements</a:t>
            </a:r>
          </a:p>
        </p:txBody>
      </p:sp>
      <p:sp>
        <p:nvSpPr>
          <p:cNvPr id="2048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183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Program must be coded in ANSI C/C++ and use standard libraries only.</a:t>
            </a:r>
            <a:r>
              <a:rPr lang="en-HK" dirty="0"/>
              <a:t> </a:t>
            </a:r>
          </a:p>
          <a:p>
            <a:endParaRPr lang="en-HK" dirty="0"/>
          </a:p>
          <a:p>
            <a:r>
              <a:rPr lang="en-HK" dirty="0"/>
              <a:t>Code fragment for read/write/resize .bmp format is provided in the skeleton code. </a:t>
            </a:r>
          </a:p>
          <a:p>
            <a:endParaRPr lang="en-HK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dirty="0"/>
              <a:t>Requirements</a:t>
            </a:r>
            <a:endParaRPr lang="en-HK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HK" dirty="0"/>
              <a:t>Compile with </a:t>
            </a:r>
            <a:r>
              <a:rPr lang="en-US" altLang="zh-CN" sz="2800" dirty="0">
                <a:ea typeface="SimSun" panose="02010600030101010101" pitchFamily="2" charset="-122"/>
                <a:sym typeface="+mn-ea"/>
              </a:rPr>
              <a:t>Visual Studio 2015 C++ compiler</a:t>
            </a:r>
          </a:p>
          <a:p>
            <a:endParaRPr lang="en-HK" dirty="0"/>
          </a:p>
          <a:p>
            <a:r>
              <a:rPr lang="en-HK" dirty="0"/>
              <a:t>Tools </a:t>
            </a:r>
            <a:r>
              <a:rPr lang="en-HK" dirty="0">
                <a:sym typeface="Wingdings" panose="05000000000000000000" pitchFamily="2" charset="2"/>
              </a:rPr>
              <a:t> Command Prompt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6FE60D-7036-49F3-A662-D01562373AF8}" type="slidenum">
              <a:rPr lang="en-US" altLang="zh-CN" smtClean="0"/>
              <a:t>24</a:t>
            </a:fld>
            <a:endParaRPr lang="en-US" altLang="zh-CN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F31D3B51-1563-084B-B1EC-524C09B56D71}"/>
              </a:ext>
            </a:extLst>
          </p:cNvPr>
          <p:cNvSpPr txBox="1"/>
          <p:nvPr/>
        </p:nvSpPr>
        <p:spPr>
          <a:xfrm>
            <a:off x="2362200" y="2819400"/>
            <a:ext cx="3886200" cy="369332"/>
          </a:xfrm>
          <a:prstGeom prst="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&gt;&gt; </a:t>
            </a:r>
            <a:r>
              <a:rPr lang="en-US" altLang="zh-CN" dirty="0">
                <a:solidFill>
                  <a:srgbClr val="C00000"/>
                </a:solidFill>
              </a:rPr>
              <a:t>cl </a:t>
            </a:r>
            <a:r>
              <a:rPr lang="en-US" altLang="zh-CN" dirty="0" err="1">
                <a:solidFill>
                  <a:srgbClr val="C00000"/>
                </a:solidFill>
              </a:rPr>
              <a:t>halftone.cpp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bmp.cpp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341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Your program should be run under </a:t>
            </a:r>
            <a:r>
              <a:rPr lang="en-US" altLang="zh-CN" dirty="0" err="1">
                <a:ea typeface="SimSun" panose="02010600030101010101" pitchFamily="2" charset="-122"/>
              </a:rPr>
              <a:t>cmd</a:t>
            </a:r>
            <a:r>
              <a:rPr lang="en-US" altLang="zh-CN" dirty="0">
                <a:ea typeface="SimSun" panose="02010600030101010101" pitchFamily="2" charset="-122"/>
              </a:rPr>
              <a:t> environment in Windows as format:</a:t>
            </a:r>
            <a:endParaRPr lang="en-HK" dirty="0"/>
          </a:p>
        </p:txBody>
      </p:sp>
      <p:sp>
        <p:nvSpPr>
          <p:cNvPr id="460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dirty="0"/>
              <a:t>Requiremets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19555" y="2362200"/>
            <a:ext cx="5943600" cy="368300"/>
          </a:xfrm>
          <a:prstGeom prst="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&gt;&gt; </a:t>
            </a:r>
            <a:r>
              <a:rPr lang="en-US" altLang="zh-CN" dirty="0">
                <a:solidFill>
                  <a:srgbClr val="C00000"/>
                </a:solidFill>
              </a:rPr>
              <a:t>halftone &lt;input.bmp&gt; &lt;size1&gt; &lt;size2&gt;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dirty="0"/>
              <a:t>Requiremets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115060" y="3155950"/>
            <a:ext cx="3418205" cy="382270"/>
            <a:chOff x="1396" y="4850"/>
            <a:chExt cx="5383" cy="6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464" y="5452"/>
              <a:ext cx="48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396" y="4850"/>
              <a:ext cx="5383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/>
                <a:t>Z</a:t>
              </a:r>
              <a:r>
                <a:rPr lang="zh-CN" altLang="en-US" dirty="0"/>
                <a:t>ipped </a:t>
              </a:r>
              <a:r>
                <a:rPr lang="en-US" altLang="zh-CN" dirty="0"/>
                <a:t>F</a:t>
              </a:r>
              <a:r>
                <a:rPr lang="zh-CN" altLang="en-US" dirty="0"/>
                <a:t>ile (e.g.1</a:t>
              </a:r>
              <a:r>
                <a:rPr lang="en-US" altLang="zh-CN" dirty="0"/>
                <a:t>15510</a:t>
              </a:r>
              <a:r>
                <a:rPr lang="zh-CN" altLang="en-US" dirty="0"/>
                <a:t>3490.zip) </a:t>
              </a: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400" dirty="0">
                <a:ea typeface="SimSun" panose="02010600030101010101" pitchFamily="2" charset="-122"/>
                <a:sym typeface="+mn-ea"/>
              </a:rPr>
              <a:t>Visual Studio 2015 C++ compiler</a:t>
            </a:r>
          </a:p>
          <a:p>
            <a:r>
              <a:rPr lang="en-US" altLang="zh-CN" sz="2400" dirty="0">
                <a:ea typeface="SimSun" panose="02010600030101010101" pitchFamily="2" charset="-122"/>
                <a:sym typeface="+mn-ea"/>
              </a:rPr>
              <a:t>Submit source code only (readme.txt). </a:t>
            </a:r>
            <a:endParaRPr lang="en-US" sz="2400" dirty="0"/>
          </a:p>
          <a:p>
            <a:r>
              <a:rPr lang="en-US" sz="2400" dirty="0"/>
              <a:t>Submit through blackboard: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</a:t>
            </a:r>
            <a:r>
              <a:rPr lang="en-US" altLang="zh-CN" sz="2400" dirty="0">
                <a:hlinkClick r:id="rId2"/>
              </a:rPr>
              <a:t>blackboard</a:t>
            </a:r>
            <a:r>
              <a:rPr lang="en-US" sz="2400" dirty="0">
                <a:hlinkClick r:id="rId2"/>
              </a:rPr>
              <a:t>.cuhk.edu.hk</a:t>
            </a:r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Due date: Feb. 07, 2020 (11:59pm)</a:t>
            </a:r>
          </a:p>
          <a:p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828C5-E907-0A43-AC5C-CD107FF3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" y="3688080"/>
            <a:ext cx="7658735" cy="15317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1890395" y="1785620"/>
            <a:ext cx="5173345" cy="3038475"/>
          </a:xfrm>
        </p:spPr>
        <p:txBody>
          <a:bodyPr/>
          <a:lstStyle/>
          <a:p>
            <a:pPr marL="9525" indent="0" defTabSz="683895"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endParaRPr lang="en-US" altLang="zh-CN" sz="1200" dirty="0">
              <a:ea typeface="SimSun" panose="02010600030101010101" pitchFamily="2" charset="-122"/>
            </a:endParaRPr>
          </a:p>
          <a:p>
            <a:pPr marL="9525" indent="0" defTabSz="683895"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endParaRPr lang="en-US" altLang="zh-CN" sz="2400" dirty="0">
              <a:solidFill>
                <a:schemeClr val="tx1"/>
              </a:solidFill>
              <a:ea typeface="SimSun" panose="02010600030101010101" pitchFamily="2" charset="-122"/>
            </a:endParaRPr>
          </a:p>
          <a:p>
            <a:pPr lvl="1" indent="-297180" defTabSz="683895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C00000"/>
                </a:solidFill>
                <a:ea typeface="SimSun" panose="02010600030101010101" pitchFamily="2" charset="-122"/>
              </a:rPr>
              <a:t>Basic part				 100%</a:t>
            </a:r>
          </a:p>
          <a:p>
            <a:pPr lvl="1" indent="-297180" defTabSz="683895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ea typeface="SimSun" panose="02010600030101010101" pitchFamily="2" charset="-122"/>
              </a:rPr>
              <a:t>Bonus part				 10%</a:t>
            </a:r>
          </a:p>
          <a:p>
            <a:pPr marL="250825" lvl="1" indent="0" defTabSz="683895" eaLnBrk="1" hangingPunct="1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ea typeface="SimSun" panose="02010600030101010101" pitchFamily="2" charset="-122"/>
              </a:rPr>
              <a:t>_________________________</a:t>
            </a:r>
          </a:p>
          <a:p>
            <a:pPr marL="250825" lvl="1" indent="0" defTabSz="683895" eaLnBrk="1" hangingPunct="1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ea typeface="SimSun" panose="02010600030101010101" pitchFamily="2" charset="-122"/>
              </a:rPr>
              <a:t>Total 100%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ea typeface="SimSun" panose="02010600030101010101" pitchFamily="2" charset="-122"/>
            </a:endParaRPr>
          </a:p>
        </p:txBody>
      </p:sp>
      <p:sp>
        <p:nvSpPr>
          <p:cNvPr id="389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dirty="0"/>
              <a:t>Marking Schemes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6E16-17F4-DE46-A497-6842D63E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9EBA3-3E54-FD41-B58B-35535F1B09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https://engineering.purdue.edu/~bouman/ece637/notes/pdf/Halftoning.pdf</a:t>
            </a:r>
          </a:p>
          <a:p>
            <a:r>
              <a:rPr lang="en-US" sz="2000" dirty="0">
                <a:hlinkClick r:id="rId2"/>
              </a:rPr>
              <a:t>https://www.researchgate.net/profile/Ea_Riskin/publication/2397054/figure/fig5/AS:668755948474391@1536455251734/The-512-512-Lena-test-image-a-The-original-b-Compressed-at-02-bpp-with-SPIHT.ppm</a:t>
            </a:r>
          </a:p>
          <a:p>
            <a:r>
              <a:rPr lang="en-US" sz="2000" dirty="0">
                <a:hlinkClick r:id="rId2"/>
              </a:rPr>
              <a:t>http://www.vanderlee.com/plugins/halftone/halftone_plugin_example_newspaper.jpg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https://encrypted-tbn0.gstatic.com/images?q=tbn:ANd9GcTP1_HZsCoLfIsKaCcDth0n_1LVelXPQN8JmLBL33tobsSqH3ojNw&amp;s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https://images-na.ssl-images-amazon.com/images/I/41EZtycCC3L._SX425_.jpg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https://i.pinimg.com/originals/f7/ab/95/f7ab9534bbd28a237f71cf6513624685.png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https://i.pinimg.com/originals/4c/48/95/4c48954e113754b9988546375e04c84e.jpg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D6A7F-FE55-7B41-AD3B-F37D6E77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6FE60D-7036-49F3-A662-D01562373AF8}" type="slidenum">
              <a:rPr lang="en-US" altLang="zh-CN" smtClean="0"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02342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FAE6-3482-EC44-86F4-03C01659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11FE-48C5-FE4E-9E70-3F076BD98B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https://vignette.wikia.nocookie.net/dragonball/images/3/36/DBFCM_008.jpg/revision/latest/scale-to-width-down/649?cb=20131212073535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http://media.abcya.games/images/300/color-pixel-art-classic15467480218181.jpg</a:t>
            </a:r>
            <a:r>
              <a:rPr lang="zh-CN" altLang="en-US" sz="2000" dirty="0"/>
              <a:t> 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https://www.researchgate.net/profile/Md_Badrul_Miah/publication/284003940/figure/fig2/AS:391740121993216@1470409531018/The-pixel-matrix-feature-extraction-method.png</a:t>
            </a:r>
            <a:r>
              <a:rPr lang="zh-CN" altLang="en-US" sz="2000" dirty="0"/>
              <a:t> 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http://clipart-library.com/clipart/yckrBqroi.htm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sz="2000" dirty="0">
                <a:hlinkClick r:id="rId6"/>
              </a:rPr>
              <a:t>https://en.wikipedia.org/wiki/Halftone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2E514-018F-BD47-B0C2-6A3C4A2D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6FE60D-7036-49F3-A662-D01562373AF8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3573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1600" y="2522855"/>
            <a:ext cx="6931025" cy="1139825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Part 1   </a:t>
            </a:r>
            <a:r>
              <a:rPr lang="en-US" sz="2400" dirty="0"/>
              <a:t>Introduction to Halftone </a:t>
            </a:r>
            <a:endParaRPr lang="en-US" altLang="zh-CN" dirty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2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Assignment 1 basic part</a:t>
            </a:r>
          </a:p>
          <a:p>
            <a:pPr eaLnBrk="1" hangingPunct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3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Assignment 1 bonus part</a:t>
            </a:r>
          </a:p>
          <a:p>
            <a:pPr eaLnBrk="1" hangingPunct="1"/>
            <a:r>
              <a:rPr lang="en-US" dirty="0">
                <a:solidFill>
                  <a:schemeClr val="bg1">
                    <a:lumMod val="75000"/>
                  </a:schemeClr>
                </a:solidFill>
                <a:ea typeface="SimSun" panose="02010600030101010101" pitchFamily="2" charset="-122"/>
              </a:rPr>
              <a:t>Part 4  Other requirements</a:t>
            </a:r>
          </a:p>
          <a:p>
            <a:pPr eaLnBrk="1" hangingPunct="1"/>
            <a:endParaRPr lang="en-US" dirty="0">
              <a:solidFill>
                <a:schemeClr val="bg1">
                  <a:lumMod val="75000"/>
                </a:schemeClr>
              </a:solidFill>
              <a:ea typeface="SimSun" panose="02010600030101010101" pitchFamily="2" charset="-122"/>
            </a:endParaRPr>
          </a:p>
        </p:txBody>
      </p:sp>
      <p:sp>
        <p:nvSpPr>
          <p:cNvPr id="2048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59365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962400"/>
            <a:ext cx="7591425" cy="13716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sz="2800" spc="50" dirty="0"/>
              <a:t>Thank you.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5029200"/>
            <a:ext cx="8534400" cy="1600200"/>
          </a:xfrm>
        </p:spPr>
        <p:txBody>
          <a:bodyPr>
            <a:normAutofit/>
          </a:bodyPr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en-US" altLang="zh-CN" sz="1700" dirty="0"/>
              <a:t>XIE </a:t>
            </a:r>
            <a:r>
              <a:rPr lang="en-US" altLang="zh-CN" sz="1700" dirty="0" err="1"/>
              <a:t>Minshan</a:t>
            </a:r>
            <a:br>
              <a:rPr lang="en-US" altLang="zh-CN" sz="1700" dirty="0"/>
            </a:br>
            <a:r>
              <a:rPr lang="en-US" altLang="zh-CN" sz="1700" dirty="0">
                <a:hlinkClick r:id="rId3"/>
              </a:rPr>
              <a:t>msxie@cse.cuhk.edu.hk</a:t>
            </a:r>
            <a:endParaRPr lang="en-US" altLang="zh-CN" sz="17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Halftone? </a:t>
            </a:r>
            <a:endParaRPr lang="zh-CN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4"/>
            <a:ext cx="8382000" cy="3008046"/>
          </a:xfrm>
        </p:spPr>
        <p:txBody>
          <a:bodyPr/>
          <a:lstStyle/>
          <a:p>
            <a:r>
              <a:rPr lang="en-US" altLang="zh-TW" dirty="0"/>
              <a:t>Halftone is the reprographic technique that simulates continuous-tone imagery through the use of dots.</a:t>
            </a:r>
          </a:p>
          <a:p>
            <a:endParaRPr lang="en-US" altLang="zh-TW" dirty="0"/>
          </a:p>
          <a:p>
            <a:r>
              <a:rPr lang="en-HK" dirty="0"/>
              <a:t>A process converts a </a:t>
            </a:r>
            <a:r>
              <a:rPr lang="en-HK" dirty="0" err="1"/>
              <a:t>gray</a:t>
            </a:r>
            <a:r>
              <a:rPr lang="en-HK" dirty="0"/>
              <a:t> scale image into a bilevel image or more generally to an image of fewer </a:t>
            </a:r>
            <a:r>
              <a:rPr lang="en-HK" dirty="0" err="1"/>
              <a:t>gray</a:t>
            </a:r>
            <a:r>
              <a:rPr lang="en-HK" dirty="0"/>
              <a:t> levels. </a:t>
            </a:r>
          </a:p>
          <a:p>
            <a:endParaRPr lang="en-US" altLang="zh-TW" dirty="0"/>
          </a:p>
          <a:p>
            <a:endParaRPr lang="en-HK" dirty="0"/>
          </a:p>
          <a:p>
            <a:endParaRPr lang="en-US" altLang="zh-TW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61A013-B20F-3841-8207-398660D3E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733800"/>
            <a:ext cx="2870200" cy="21239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A40B4E-5546-BD4F-A79F-389E9991E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92" y="3733800"/>
            <a:ext cx="3029579" cy="21207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Halftoning</a:t>
            </a:r>
            <a:endParaRPr lang="zh-CN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4"/>
            <a:ext cx="8382000" cy="3008046"/>
          </a:xfrm>
        </p:spPr>
        <p:txBody>
          <a:bodyPr/>
          <a:lstStyle/>
          <a:p>
            <a:r>
              <a:rPr lang="en-HK" dirty="0"/>
              <a:t>8 bits (0-255) to 1 bit (0 and 1)</a:t>
            </a:r>
          </a:p>
          <a:p>
            <a:endParaRPr lang="en-HK" dirty="0"/>
          </a:p>
          <a:p>
            <a:r>
              <a:rPr lang="en-US" altLang="zh-TW" dirty="0"/>
              <a:t>Binary threshold:</a:t>
            </a:r>
            <a:r>
              <a:rPr lang="en-HK" altLang="zh-TW" dirty="0"/>
              <a:t> </a:t>
            </a:r>
            <a:r>
              <a:rPr lang="en-HK" dirty="0"/>
              <a:t>produces a poor quality rendering of a continuous tone image.</a:t>
            </a:r>
          </a:p>
          <a:p>
            <a:pPr marL="0" indent="0">
              <a:buNone/>
            </a:pP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4A73B-F168-EC45-A564-7D6217F8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67869"/>
            <a:ext cx="5181600" cy="38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82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Halftoning</a:t>
            </a:r>
            <a:endParaRPr lang="zh-CN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4"/>
            <a:ext cx="8382000" cy="3008046"/>
          </a:xfrm>
        </p:spPr>
        <p:txBody>
          <a:bodyPr/>
          <a:lstStyle/>
          <a:p>
            <a:r>
              <a:rPr lang="en-HK" dirty="0"/>
              <a:t>Classical halftoning: reproduce an image by using dots of differing size or spacing or both. </a:t>
            </a:r>
          </a:p>
          <a:p>
            <a:endParaRPr lang="en-HK" dirty="0"/>
          </a:p>
          <a:p>
            <a:r>
              <a:rPr lang="en-HK" dirty="0"/>
              <a:t>This reproduction relies on a basic optical illusion: when the halftone dots are small, the human eye interprets the patterned areas as if they were smooth tones.</a:t>
            </a:r>
          </a:p>
          <a:p>
            <a:endParaRPr lang="en-HK" dirty="0"/>
          </a:p>
          <a:p>
            <a:r>
              <a:rPr lang="en-HK" dirty="0"/>
              <a:t>Area of dots is proportional to intensity in image.</a:t>
            </a:r>
          </a:p>
          <a:p>
            <a:endParaRPr lang="en-HK" dirty="0"/>
          </a:p>
          <a:p>
            <a:endParaRPr lang="en-US" altLang="zh-TW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61F3F1-A609-3A40-8B34-86DA146D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5600" y="5334000"/>
            <a:ext cx="685800" cy="81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64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0A21-1470-494F-A81F-0186285B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Halftoning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D1FFC-443F-834D-84A4-03C5E2403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Online editor: </a:t>
            </a:r>
          </a:p>
          <a:p>
            <a:r>
              <a:rPr lang="en-US" altLang="zh-TW" dirty="0">
                <a:hlinkClick r:id="rId2"/>
              </a:rPr>
              <a:t>http://www.picturetopeople.org/image_effects/photo-halftone/halftone-image-generator.html</a:t>
            </a:r>
            <a:endParaRPr lang="en-US" altLang="zh-TW" dirty="0"/>
          </a:p>
          <a:p>
            <a:endParaRPr lang="en-US" altLang="zh-TW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389B0-E352-C942-B969-DEA8CA2E5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79029"/>
            <a:ext cx="2959229" cy="3694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305B7-5224-B946-80F7-5101967A6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89" y="2974977"/>
            <a:ext cx="3631995" cy="3631995"/>
          </a:xfrm>
          <a:prstGeom prst="rect">
            <a:avLst/>
          </a:prstGeom>
        </p:spPr>
      </p:pic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8CF51DE1-D51B-8C43-BEEC-527BC170B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71" y="2974974"/>
            <a:ext cx="2941583" cy="369833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F5C0DA-F29A-E84C-84E8-F8E41FCD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5" y="2974974"/>
            <a:ext cx="2941583" cy="3698338"/>
          </a:xfrm>
          <a:prstGeom prst="rect">
            <a:avLst/>
          </a:prstGeom>
        </p:spPr>
      </p:pic>
      <p:pic>
        <p:nvPicPr>
          <p:cNvPr id="8" name="Picture 7" descr="A group of people standing next to a window&#10;&#10;Description automatically generated">
            <a:extLst>
              <a:ext uri="{FF2B5EF4-FFF2-40B4-BE49-F238E27FC236}">
                <a16:creationId xmlns:a16="http://schemas.microsoft.com/office/drawing/2014/main" id="{EBC85B58-5CC3-4349-8B1E-C1BBC1195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88" y="2974976"/>
            <a:ext cx="3631996" cy="3631996"/>
          </a:xfrm>
          <a:prstGeom prst="rect">
            <a:avLst/>
          </a:prstGeom>
        </p:spPr>
      </p:pic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EDE24986-AFD0-6D48-A106-875B510A1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86" y="2974974"/>
            <a:ext cx="3631997" cy="36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40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24D3-95F5-2742-9273-89CFD8E9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halftoning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702CA-5A10-184D-AB72-4F0C4F6F5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Newspaper </a:t>
            </a:r>
          </a:p>
          <a:p>
            <a:pPr lvl="1"/>
            <a:r>
              <a:rPr lang="en-US" dirty="0"/>
              <a:t>Japanese comic, also known as manga.</a:t>
            </a:r>
          </a:p>
          <a:p>
            <a:pPr lvl="1"/>
            <a:r>
              <a:rPr lang="en-US" dirty="0"/>
              <a:t>ASCII art.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9D128-4E34-4E40-8442-1371809D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21" y="1125414"/>
            <a:ext cx="4705979" cy="329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14F24-C9D2-1D48-B9EE-BECBCA4D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" y="152400"/>
            <a:ext cx="4224867" cy="633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CB173D-AF84-4D4C-9CB2-37F4E284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85" y="158262"/>
            <a:ext cx="4114800" cy="633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656E1-FB28-A24D-8A05-047A179AF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8" y="2110152"/>
            <a:ext cx="3631995" cy="3631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CA022-9243-3B40-9B02-39C06AFEC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58" y="2096332"/>
            <a:ext cx="3651054" cy="36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4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</a:t>
            </a:r>
            <a:endParaRPr lang="en-H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The assignment 1 will require you to write a simple image halftoning program.</a:t>
            </a:r>
          </a:p>
          <a:p>
            <a:r>
              <a:rPr lang="en-US" sz="2400" dirty="0"/>
              <a:t>The assignment will be divided into 2 parts: </a:t>
            </a:r>
          </a:p>
          <a:p>
            <a:pPr lvl="1"/>
            <a:r>
              <a:rPr lang="en-US" sz="2100" dirty="0"/>
              <a:t>basic part</a:t>
            </a:r>
          </a:p>
          <a:p>
            <a:pPr lvl="1"/>
            <a:r>
              <a:rPr lang="en-US" sz="2100" dirty="0"/>
              <a:t>bonus part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67859352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JackyTemplat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/>
      <a:lstStyle>
        <a:defPPr algn="ctr" defTabSz="913765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质朴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质朴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JackyTemplate</Template>
  <TotalTime>4447</TotalTime>
  <Words>1283</Words>
  <Application>Microsoft Office PowerPoint</Application>
  <PresentationFormat>如螢幕大小 (4:3)</PresentationFormat>
  <Paragraphs>186</Paragraphs>
  <Slides>30</Slides>
  <Notes>18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Arial</vt:lpstr>
      <vt:lpstr>Bookman Old Style</vt:lpstr>
      <vt:lpstr>Calibri</vt:lpstr>
      <vt:lpstr>Gill Sans MT</vt:lpstr>
      <vt:lpstr>Wingdings</vt:lpstr>
      <vt:lpstr>Wingdings 3</vt:lpstr>
      <vt:lpstr>JackyTemplate</vt:lpstr>
      <vt:lpstr>质朴</vt:lpstr>
      <vt:lpstr>Image</vt:lpstr>
      <vt:lpstr>CSCI 3280 Tutorial 1 Assignment-1 （C++）</vt:lpstr>
      <vt:lpstr>Outline</vt:lpstr>
      <vt:lpstr>Outline</vt:lpstr>
      <vt:lpstr>What is Halftone? </vt:lpstr>
      <vt:lpstr>Image Halftoning</vt:lpstr>
      <vt:lpstr>Image Halftoning</vt:lpstr>
      <vt:lpstr>Image Halftoning</vt:lpstr>
      <vt:lpstr>Image halftoning</vt:lpstr>
      <vt:lpstr>Assignment 1 </vt:lpstr>
      <vt:lpstr>Outline</vt:lpstr>
      <vt:lpstr>Basic Part</vt:lpstr>
      <vt:lpstr>1.Reading RGB image</vt:lpstr>
      <vt:lpstr>1.Reading RGB image</vt:lpstr>
      <vt:lpstr>2.Resize the image</vt:lpstr>
      <vt:lpstr>3.From RGB to gray</vt:lpstr>
      <vt:lpstr>4.Quantization</vt:lpstr>
      <vt:lpstr>4.Quantization</vt:lpstr>
      <vt:lpstr>5.Patch Mapping</vt:lpstr>
      <vt:lpstr>6.Image output and saving</vt:lpstr>
      <vt:lpstr>Outline</vt:lpstr>
      <vt:lpstr>Bonus part</vt:lpstr>
      <vt:lpstr>Outline</vt:lpstr>
      <vt:lpstr> Requirements</vt:lpstr>
      <vt:lpstr> Requirements</vt:lpstr>
      <vt:lpstr> Requiremets</vt:lpstr>
      <vt:lpstr> Requiremets</vt:lpstr>
      <vt:lpstr> Marking Schemes</vt:lpstr>
      <vt:lpstr>Reference</vt:lpstr>
      <vt:lpstr>Reference</vt:lpstr>
      <vt:lpstr>Thank you.</vt:lpstr>
    </vt:vector>
  </TitlesOfParts>
  <Company>The 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2510 Tutorial 1 Setting up Assembly Programming Environment</dc:title>
  <dc:creator>wyshen</dc:creator>
  <cp:lastModifiedBy>wallace</cp:lastModifiedBy>
  <cp:revision>486</cp:revision>
  <dcterms:created xsi:type="dcterms:W3CDTF">2010-09-08T06:43:00Z</dcterms:created>
  <dcterms:modified xsi:type="dcterms:W3CDTF">2020-02-07T07:13:52Z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TC102867901033</vt:lpwstr>
  </property>
  <property fmtid="{D5CDD505-2E9C-101B-9397-08002B2CF9AE}" pid="3" name="KSOProductBuildVer">
    <vt:lpwstr>2052-10.1.0.6749</vt:lpwstr>
  </property>
</Properties>
</file>